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0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2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41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33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57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55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4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846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31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2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3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5646-FAEB-4AB3-A326-0A08349E2827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31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1581913"/>
            <a:ext cx="10515600" cy="1946284"/>
          </a:xfrm>
        </p:spPr>
        <p:txBody>
          <a:bodyPr>
            <a:normAutofit/>
          </a:bodyPr>
          <a:lstStyle/>
          <a:p>
            <a:pPr algn="ctr">
              <a:spcAft>
                <a:spcPts val="0"/>
              </a:spcAft>
              <a:tabLst>
                <a:tab pos="5832475" algn="l"/>
                <a:tab pos="6049010" algn="r"/>
              </a:tabLs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Ценностно-ориентированный подход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597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320040" y="517467"/>
                <a:ext cx="11530584" cy="5451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Утверждение: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Существует единственная функция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𝒮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×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𝒜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→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являющаяся решением уравнений Беллмана в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Distributional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распределительнии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и метод простой итерации сходится к ней из любого начального приближения по метрике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Вассерштайна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 реальности нам с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Вассерштайном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обычно неудобно работать, и мы предпочитаем более удобные дивергенции, например, KL-дивергенцию (дивергенция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Кульбака-Лейблера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является мерой того, насколько одно распределение вероятностей отличается от второго эталонного распределения вероятностей). Чисто теоретически мы можем задаться вопросом, как ведёт себя расстояние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:=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до истинной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терминах KL-дивергенции, то есть стремится ли оно хотя бы к нулю? Оказывается, не просто не стремится, а вообще полное безобразие происходит: KL-дивергенция не умеет адекватно мерить расстояние между распределениями с несовпадающим доменом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disjoint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support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 Расстояние между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истинным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 максимальной форме KL-дивергенции может быть равно бесконечности для всех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𝔅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обычный оператор Беллмана из пространства Q-функций в пространство Q-функций,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как и раньше, оператор Беллмана из пространства Z-функций в пространство Z-функций.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Пусть инициализации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удовлетворяют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𝔼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и рассматривается два метода простой итерации: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:= 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𝔅</m:t>
                          </m:r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:= </m:t>
                      </m:r>
                      <m:sSubSup>
                        <m:sSub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𝔅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𝐷</m:t>
                          </m:r>
                        </m:sub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Тогда: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𝔼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517467"/>
                <a:ext cx="11530584" cy="5451621"/>
              </a:xfrm>
              <a:prstGeom prst="rect">
                <a:avLst/>
              </a:prstGeom>
              <a:blipFill>
                <a:blip r:embed="rId2"/>
                <a:stretch>
                  <a:fillRect l="-317" r="-2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45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24776" y="172040"/>
            <a:ext cx="6388224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Distributional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Value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Iteration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(Итерация распределения ценности)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 rotWithShape="1">
          <a:blip r:embed="rId2"/>
          <a:srcRect l="43747" t="26573" r="37605" b="67261"/>
          <a:stretch/>
        </p:blipFill>
        <p:spPr bwMode="auto">
          <a:xfrm>
            <a:off x="4537392" y="652462"/>
            <a:ext cx="2165160" cy="417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-195612" y="1188248"/>
                <a:ext cx="11631168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Введём оператор оптимальности Беллмана в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distributional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(распределительной)-форме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612" y="1188248"/>
                <a:ext cx="11631168" cy="387798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/>
          <p:nvPr/>
        </p:nvPicPr>
        <p:blipFill rotWithShape="1">
          <a:blip r:embed="rId4"/>
          <a:srcRect l="25340" t="51658" r="19067" b="40474"/>
          <a:stretch/>
        </p:blipFill>
        <p:spPr bwMode="auto">
          <a:xfrm>
            <a:off x="2880361" y="1609837"/>
            <a:ext cx="6051994" cy="620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30352" y="2362736"/>
                <a:ext cx="11128248" cy="3648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Пусть также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обычный оператор оптимальности Беллмана из пространства Q-функций в пространство Q-функций.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 Пусть инициализации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удовлетворяют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𝔼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рассматривается два метода простой итерации: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:=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𝔅</m:t>
                              </m:r>
                            </m:e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:= 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𝔅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Тогда: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𝔼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Итак, мы показали, что в методе простой итерации с оператором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средние движутся точно также, как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обычном подходе. Однако, хвосты распределений при этом могут вести себя довольно нестабильно.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Оператор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может не являться непрерывным.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Утверждение: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Оператор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может не являться сжимающим.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Пояснение. По определению, любой сжимающий оператор, и, значит, обязан быть непрерывным.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52" y="2362736"/>
                <a:ext cx="11128248" cy="3648884"/>
              </a:xfrm>
              <a:prstGeom prst="rect">
                <a:avLst/>
              </a:prstGeom>
              <a:blipFill>
                <a:blip r:embed="rId5"/>
                <a:stretch>
                  <a:fillRect l="-274" r="-219" b="-6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70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250252" y="89744"/>
            <a:ext cx="4444615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Категориальная аппроксимация Z-функций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92024" y="477542"/>
                <a:ext cx="11750040" cy="3056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Определение: Зададимся набором атомов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𝑚𝑖𝑛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··· &lt;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𝑚𝑎𝑥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+1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число атомов. Обозначим семейство категориальных распределений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𝒞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⊂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как множество дискретных распределений на домене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...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 если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)∈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𝒞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Типично атомы образуют просто равномерную сетку, для задания которой требуется три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гиперпараметра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 число атомов, минимальное и максимальное значение награды. Распространённый дефолтный вариант для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Atari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игр — 51 атом на отрезке [−10,10]. В честь такой параметризации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categorical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with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51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atoms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категориальный с 51 атомом) иногда алгоритм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Categorical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DQN, к построению которого мы приближаемся, называют c51.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Итак, для каждой пары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мы будем хранить в табличке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+1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неотрицательное число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...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суммирующиеся в единицу, и полагать, что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+1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узлов нашей сетки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...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являются единственно возможными исходами будущей награды. Такова наша аппроксимация.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4" y="477542"/>
                <a:ext cx="11750040" cy="3056606"/>
              </a:xfrm>
              <a:prstGeom prst="rect">
                <a:avLst/>
              </a:prstGeom>
              <a:blipFill>
                <a:blip r:embed="rId2"/>
                <a:stretch>
                  <a:fillRect l="-311" r="-259" b="-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72" y="3451852"/>
            <a:ext cx="2532984" cy="1210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47472" y="4588985"/>
                <a:ext cx="11494008" cy="1865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Возникает следующая проблема: мы, в принципе, можем посчитать распределения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но что, если оно «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непопадёт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» в рассматриваемое семейство аппроксимаций? То есть что, если для какой-то пары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)∉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𝒞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 есть что, если оно не является категориальным распределением на домене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...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? Нам придётся как-то проецировать полученный результат на нашу сетку...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Утверждение: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табличном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сеттинге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если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)∈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𝒞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всех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дискретное распределение с конечным множеством исходов.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72" y="4588985"/>
                <a:ext cx="11494008" cy="1865126"/>
              </a:xfrm>
              <a:prstGeom prst="rect">
                <a:avLst/>
              </a:prstGeom>
              <a:blipFill>
                <a:blip r:embed="rId4"/>
                <a:stretch>
                  <a:fillRect l="-265" r="-212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65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84048" y="425444"/>
                <a:ext cx="11439144" cy="3785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Введём оператор проекции </a:t>
                </a:r>
                <a14:m>
                  <m:oMath xmlns:m="http://schemas.openxmlformats.org/officeDocument/2006/math"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действующий из пространства произвольных дискретных распределений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вC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следующим образом. Пусть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</m:acc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произвольное дискретное распределение с исходами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соответствующими вероятностями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(суммирующимися в единицу). Изначально инициализируем все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результата работы оператора нулями.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Дальше перебираем исходы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 если очередной исход меньше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𝑚𝑖𝑛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всю его вероятностную массу отправляем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 есть увеличиваем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Аналогично поступаем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&gt; 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𝑚𝑎𝑥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В остальных случаях найдётся два соседних атома нашей сетки, такие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≤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≤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Распределим вероятностную массу между ними обратно пропорционально расстоянию до них,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а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то есть: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Наш метод простой итерации теперь «подкорректированный», после каждого шага мы применяем проекцию: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" y="425444"/>
                <a:ext cx="11439144" cy="3785075"/>
              </a:xfrm>
              <a:prstGeom prst="rect">
                <a:avLst/>
              </a:prstGeom>
              <a:blipFill>
                <a:blip r:embed="rId2"/>
                <a:stretch>
                  <a:fillRect l="-266" r="-213" b="-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/>
          <p:nvPr/>
        </p:nvPicPr>
        <p:blipFill rotWithShape="1">
          <a:blip r:embed="rId3"/>
          <a:srcRect l="44344" t="51233" r="39037" b="42388"/>
          <a:stretch/>
        </p:blipFill>
        <p:spPr bwMode="auto">
          <a:xfrm>
            <a:off x="5239512" y="4210519"/>
            <a:ext cx="1913890" cy="491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84048" y="4701692"/>
                <a:ext cx="11439144" cy="1284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применение </a:t>
                </a:r>
                <a14:m>
                  <m:oMath xmlns:m="http://schemas.openxmlformats.org/officeDocument/2006/math"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к Z-функции означает проецирование всех распределений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всех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 Пусть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дискретно и выдаёт исходам вне отрезка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𝑚𝑖𝑛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𝑚𝑎𝑥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нулевую вероятность. Тогда оператор проекции сохраняет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мат.ожидание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∀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𝔼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𝜫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𝑍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𝔼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𝑍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" y="4701692"/>
                <a:ext cx="11439144" cy="1284198"/>
              </a:xfrm>
              <a:prstGeom prst="rect">
                <a:avLst/>
              </a:prstGeom>
              <a:blipFill>
                <a:blip r:embed="rId4"/>
                <a:stretch>
                  <a:fillRect l="-266" r="-213" b="-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85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361446" y="199472"/>
            <a:ext cx="3789179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Categorical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DQN (Категориальный)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283464" y="653314"/>
                <a:ext cx="11576304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Попробуем составить уже полностью практический алгоритм. Во-первых, обобщим алгоритм на случай произвольных пространств состояний, моделируя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𝜃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≈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(а точнее — её распределение) при помощи нейросети с параметрами θ. Для каждой пары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такая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нейросеть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выдаёт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+1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неотрицательное число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)...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суммирующиеся в единицу, и мы предполагаем категориальную аппроксимацию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)=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):=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𝜃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).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Как и в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DQN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считаем, что у нас есть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таргет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-сеть с параметрами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𝜃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Z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-функция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− с предыдущего (условно,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-го) шага метода простой итерации, а мы хотим обучать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так, чтобы получить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Z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-функцию на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+1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-ом шаге: наша цель — выучить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" y="653314"/>
                <a:ext cx="11576304" cy="2160591"/>
              </a:xfrm>
              <a:prstGeom prst="rect">
                <a:avLst/>
              </a:prstGeom>
              <a:blipFill>
                <a:blip r:embed="rId2"/>
                <a:stretch>
                  <a:fillRect l="-316" r="-263" b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98" y="3050942"/>
            <a:ext cx="3160241" cy="3176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621024" y="3085071"/>
                <a:ext cx="8421624" cy="3443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model-free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(без модели) режиме, без доступа к функции переходов, мы не то чтобы посчитать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не можем, нам даже недоступна большая часть информации о нём. Для данной пары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из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реплей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буфера мы можем получить только один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∼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и нам нужен какой-то «аналог» метода временных разностей.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Первое соображение: мы умеем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сэмплировать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из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Действительно: пусть дано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 берём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из, например, буфера; смотрим на нашу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таргет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сеть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всех действий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считаем для каждого действия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мат.ожидание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(для ситуации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  <m:r>
                      <a:rPr lang="ru-RU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𝒞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это, очевидно, не проблема) и выбираем «наилучшее» действие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𝑎𝑟𝑔</m:t>
                    </m:r>
                    <m:func>
                      <m:func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u-RU" sz="16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𝔼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𝑍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−</m:t>
                                </m:r>
                              </m:sup>
                            </m:sSup>
                          </m:sub>
                        </m:s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Выбираем такое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и дальше у нас есть даже не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а целая компонента искомого распределения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виде распределения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𝑟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)+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𝛾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которое мы и будем использовать в качестве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таргета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024" y="3085071"/>
                <a:ext cx="8421624" cy="3443379"/>
              </a:xfrm>
              <a:prstGeom prst="rect">
                <a:avLst/>
              </a:prstGeom>
              <a:blipFill>
                <a:blip r:embed="rId4"/>
                <a:stretch>
                  <a:fillRect l="-362" r="-289" b="-5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60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-155448" y="262229"/>
                <a:ext cx="10680192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Итак, пусть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:=(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𝑟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четвёрка из буфера. Введём целевую переменную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таргет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следующим образом: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448" y="262229"/>
                <a:ext cx="10680192" cy="387798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/>
          <p:nvPr/>
        </p:nvPicPr>
        <p:blipFill rotWithShape="1">
          <a:blip r:embed="rId3"/>
          <a:srcRect l="35368" t="93170" r="30069" b="-897"/>
          <a:stretch/>
        </p:blipFill>
        <p:spPr bwMode="auto">
          <a:xfrm>
            <a:off x="3575304" y="650026"/>
            <a:ext cx="4189031" cy="630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192024" y="1197811"/>
                <a:ext cx="11731752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формуле берётся из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 есть взято из буфера. Такой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таргет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является дискретным распределением с, очевидно,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атомами, но из-за того, что мы взяли лишь один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он является лишь компонентой из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Второе соображение: допустим, для данной пары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мы сможем оптимизировать следующий функционал для некоторой дивергенции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𝒟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используя лишь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сэмплы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из первого распределения: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4" y="1197811"/>
                <a:ext cx="11731752" cy="1274195"/>
              </a:xfrm>
              <a:prstGeom prst="rect">
                <a:avLst/>
              </a:prstGeom>
              <a:blipFill>
                <a:blip r:embed="rId4"/>
                <a:stretch>
                  <a:fillRect l="-312" r="-260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3" t="28933" r="32592" b="64684"/>
          <a:stretch/>
        </p:blipFill>
        <p:spPr bwMode="auto">
          <a:xfrm>
            <a:off x="4164584" y="2472006"/>
            <a:ext cx="3599751" cy="4862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6"/>
          <a:srcRect l="37173" t="55697" r="31979" b="37923"/>
          <a:stretch/>
        </p:blipFill>
        <p:spPr bwMode="auto">
          <a:xfrm>
            <a:off x="4087368" y="3019791"/>
            <a:ext cx="3676967" cy="50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3158419"/>
            <a:ext cx="1364220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Теорема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7"/>
          <a:srcRect l="34543" t="44430" r="28639" b="49829"/>
          <a:stretch/>
        </p:blipFill>
        <p:spPr bwMode="auto">
          <a:xfrm>
            <a:off x="3922776" y="3724691"/>
            <a:ext cx="4462272" cy="499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301752" y="4210974"/>
                <a:ext cx="1162202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Разберёмся, что здесь написано. Мы можем (теоретически) посчитать полностью одношаговую аппроксимацию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спроецировать полученное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распредление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случ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величина слева); а можем взять случайный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посмотреть на распределение r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𝛾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жадного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спроецировать его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случ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величина справа). Утверждается эквивалентность этих процедур: мы можем проецировать лишь компоненты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[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Таким образом,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сэмплы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из </a:t>
                </a:r>
                <a14:m>
                  <m:oMath xmlns:m="http://schemas.openxmlformats.org/officeDocument/2006/math"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при случайных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∼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есть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сэмплы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4210974"/>
                <a:ext cx="11622024" cy="1569660"/>
              </a:xfrm>
              <a:prstGeom prst="rect">
                <a:avLst/>
              </a:prstGeom>
              <a:blipFill>
                <a:blip r:embed="rId8"/>
                <a:stretch>
                  <a:fillRect l="-315" r="-262" b="-2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/>
          <p:cNvSpPr/>
          <p:nvPr/>
        </p:nvSpPr>
        <p:spPr>
          <a:xfrm>
            <a:off x="301752" y="5826105"/>
            <a:ext cx="1162202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Теорема: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Градиенты расстояния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Вассерштайна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до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сэмплов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не являются несмещёнными оценками градиента расстояния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Вассерштайна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до полного распределения.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54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-100584" y="326237"/>
                <a:ext cx="11667744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Градиент KL-дивергенции до целевой переменной </a:t>
                </a:r>
                <a14:m>
                  <m:oMath xmlns:m="http://schemas.openxmlformats.org/officeDocument/2006/math"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есть несмещённая оценка градиента.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584" y="326237"/>
                <a:ext cx="11667744" cy="387798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/>
          <p:nvPr/>
        </p:nvPicPr>
        <p:blipFill rotWithShape="1">
          <a:blip r:embed="rId3"/>
          <a:srcRect l="26655" t="31675" r="20626" b="62584"/>
          <a:stretch/>
        </p:blipFill>
        <p:spPr bwMode="auto">
          <a:xfrm>
            <a:off x="3255265" y="872616"/>
            <a:ext cx="5560758" cy="416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137160" y="1447884"/>
                <a:ext cx="11530584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Итак, градиент KL-дивергенции —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мат.ожидание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 целевому распределению, и значит, мы можем вместо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мат.ожидания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использовать Монте-Карло оценку по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сэмплам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При этом поскольку у нас есть даже не просто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сэмплы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а целая компонента </a:t>
                </a:r>
                <a14:m>
                  <m:oMath xmlns:m="http://schemas.openxmlformats.org/officeDocument/2006/math"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целевого распределения, то по ней интеграл мы можем взять просто целиком (он состоит всего из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слагаемых, как видно, поскольку </a:t>
                </a:r>
                <a14:m>
                  <m:oMath xmlns:m="http://schemas.openxmlformats.org/officeDocument/2006/math"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  <m:r>
                      <a:rPr lang="ru-RU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𝒞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" y="1447884"/>
                <a:ext cx="11530584" cy="1274195"/>
              </a:xfrm>
              <a:prstGeom prst="rect">
                <a:avLst/>
              </a:prstGeom>
              <a:blipFill>
                <a:blip r:embed="rId4"/>
                <a:stretch>
                  <a:fillRect l="-317" r="-264" b="-3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38328" y="2736503"/>
                <a:ext cx="11329416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Получается следующее: для данного перехода мы в качестве функции потерь возьмём </a:t>
                </a:r>
                <a14:m>
                  <m:oMath xmlns:m="http://schemas.openxmlformats.org/officeDocument/2006/math"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𝑲𝑳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)∥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𝜃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,где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таргет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Раз мы используем категориальную аппроксимацию, и </a:t>
                </a:r>
                <a14:m>
                  <m:oMath xmlns:m="http://schemas.openxmlformats.org/officeDocument/2006/math">
                    <m:r>
                      <a:rPr lang="ru-RU" sz="1600" b="1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𝜫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категориальное распределение на той же сетке, то эта KL-дивергенция считается явно и (с точностью до константы, не зависящей от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равна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8" y="2736503"/>
                <a:ext cx="11329416" cy="978729"/>
              </a:xfrm>
              <a:prstGeom prst="rect">
                <a:avLst/>
              </a:prstGeom>
              <a:blipFill>
                <a:blip r:embed="rId5"/>
                <a:stretch>
                  <a:fillRect l="-323" r="-269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240762" y="3729656"/>
                <a:ext cx="4003083" cy="872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𝜫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𝕋</m:t>
                                  </m:r>
                                </m:e>
                              </m:d>
                              <m:r>
                                <a:rPr lang="ru-RU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d>
                        <m:d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u-RU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u-RU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762" y="3729656"/>
                <a:ext cx="4003083" cy="872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38328" y="4602524"/>
                <a:ext cx="1142085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Причём заметим, что мы, вообще говоря, могли бы посчитать того же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Вассерштайна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между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но градиенты такой функции потерь не были бы несмещёнными оценками градиента для минимизации и такой алгоритм был бы некорректен</a:t>
                </a:r>
                <a:endParaRPr lang="ru-RU" sz="16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8" y="4602524"/>
                <a:ext cx="11420856" cy="584775"/>
              </a:xfrm>
              <a:prstGeom prst="rect">
                <a:avLst/>
              </a:prstGeom>
              <a:blipFill>
                <a:blip r:embed="rId7"/>
                <a:stretch>
                  <a:fillRect l="-320" t="-3125"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66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210421" y="135464"/>
            <a:ext cx="3541995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Алгоритм: </a:t>
            </a:r>
            <a:r>
              <a:rPr lang="ru-RU" sz="1600" u="sng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Categorical</a:t>
            </a: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DQN (c51)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75" y="517519"/>
            <a:ext cx="7573428" cy="2756033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 rotWithShape="1">
          <a:blip r:embed="rId3"/>
          <a:srcRect l="13267" t="23385" r="7471" b="21121"/>
          <a:stretch/>
        </p:blipFill>
        <p:spPr bwMode="auto">
          <a:xfrm>
            <a:off x="2631274" y="3273552"/>
            <a:ext cx="7573429" cy="32186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4150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79229" y="172040"/>
            <a:ext cx="415626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Квантильная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аппроксимация Z-функций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 rotWithShape="1">
          <a:blip r:embed="rId2"/>
          <a:srcRect l="65380" t="6804" r="7124" b="70021"/>
          <a:stretch/>
        </p:blipFill>
        <p:spPr bwMode="auto">
          <a:xfrm>
            <a:off x="146304" y="656590"/>
            <a:ext cx="2303589" cy="1089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449893" y="656590"/>
                <a:ext cx="9446451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Сразу хорошо то, что нам понадобится всего один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гиперпараметр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число атомов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и не понадобится подбирать верхнюю-нижнюю границу ручками. Также заметим, что вырожденное распределение принадлежит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𝑄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 просто все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zi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этом случае совпадают.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93" y="656590"/>
                <a:ext cx="9446451" cy="978729"/>
              </a:xfrm>
              <a:prstGeom prst="rect">
                <a:avLst/>
              </a:prstGeom>
              <a:blipFill>
                <a:blip r:embed="rId3"/>
                <a:stretch>
                  <a:fillRect l="-387" r="-323"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46304" y="1843256"/>
                <a:ext cx="11750040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тем не менее, может снова выпадать из такого семейства представлений, и нам всё равно понадобится какая-то проекция. Но на этот раз мы сможем сделать куда более естественную проекцию. На очередном шаге для заданной пары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мы будем оптимизировать расстояние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Вассерштайна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𝒲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между правой частью уравнения Беллмана и тем, что мы выдаём: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" y="1843256"/>
                <a:ext cx="11750040" cy="978729"/>
              </a:xfrm>
              <a:prstGeom prst="rect">
                <a:avLst/>
              </a:prstGeom>
              <a:blipFill>
                <a:blip r:embed="rId4"/>
                <a:stretch>
                  <a:fillRect l="-259" r="-207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/>
          <p:nvPr/>
        </p:nvPicPr>
        <p:blipFill rotWithShape="1">
          <a:blip r:embed="rId5"/>
          <a:srcRect l="40041" t="45068" r="34015" b="48765"/>
          <a:stretch/>
        </p:blipFill>
        <p:spPr bwMode="auto">
          <a:xfrm>
            <a:off x="4498849" y="3029922"/>
            <a:ext cx="2956496" cy="418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457200" y="3656515"/>
                <a:ext cx="11036808" cy="2314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Поскольку мы ограничены семейством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квантильных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распределений, то лучшее, что мы можем сделать, это спроецировать шаг метода простой итерации в него.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Введём следующее обозначение («середины отрезков сетки»):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:=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i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ru-RU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i</m:t>
                              </m:r>
                              <m:r>
                                <a:rPr lang="ru-RU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A</m:t>
                              </m:r>
                            </m:den>
                          </m:f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 Пусть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функция распределения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Тогда решение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𝑄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задачи имеет домен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...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= 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𝐹</m:t>
                          </m:r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56515"/>
                <a:ext cx="11036808" cy="2314160"/>
              </a:xfrm>
              <a:prstGeom prst="rect">
                <a:avLst/>
              </a:prstGeom>
              <a:blipFill>
                <a:blip r:embed="rId6"/>
                <a:stretch>
                  <a:fillRect l="-276" r="-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075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32435" y="108032"/>
            <a:ext cx="5050229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Quantile Regression DQN (</a:t>
            </a: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Квантильная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регрессия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64592" y="624948"/>
                <a:ext cx="11704320" cy="2536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Мы получили, что нам достаточно уметь искать лишь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определённых квантилей распределения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вычисления аппроксимации правой части уравнения Беллмана. Можем ли мы это сделать, используя только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сэмплы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? Конечно.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Квантильная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регрессия (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quantile regression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— способ получить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𝜏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ый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квантиль некоторого распределения, из которого доступна только лишь выборка. В частном случае, мы получим известный факт о том, что для получения медианы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 квантиля) нужно минимизировать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MAE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между константным прогнозом и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сэмплами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из распределения.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заданного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𝜏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(0,1)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квантильной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функцией потерь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quantile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loss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называется: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τ</m:t>
                          </m:r>
                        </m:sub>
                      </m:sSub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τ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ru-RU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  <m: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            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ru-RU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τ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  <m:r>
                                      <a:rPr lang="ru-RU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ru-RU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</m:d>
                                <m: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" y="624948"/>
                <a:ext cx="11704320" cy="2536079"/>
              </a:xfrm>
              <a:prstGeom prst="rect">
                <a:avLst/>
              </a:prstGeom>
              <a:blipFill>
                <a:blip r:embed="rId2"/>
                <a:stretch>
                  <a:fillRect l="-260" r="-2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7" r="7227" b="80164"/>
          <a:stretch/>
        </p:blipFill>
        <p:spPr bwMode="auto">
          <a:xfrm>
            <a:off x="4917794" y="3161027"/>
            <a:ext cx="2194877" cy="13238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278534" y="4625168"/>
            <a:ext cx="5342425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Теорема — </a:t>
            </a:r>
            <a:r>
              <a:rPr lang="ru-RU" sz="1600" u="sng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Квантильная</a:t>
            </a:r>
            <a:r>
              <a:rPr lang="ru-RU" sz="1600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регрессия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Решением задачи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77" y="4957457"/>
            <a:ext cx="2426228" cy="42572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301752" y="5398625"/>
                <a:ext cx="11567160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будет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𝜏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ый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квантиль распределения случайной величины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Итак, соберём всё вместе. У нас есть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нейросеть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параметрами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которая для данного состояния-действия производит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произвольных вещественных чисел, которые мы интерпретируем как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равновероятных возможных исходов случайной величины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𝜃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5398625"/>
                <a:ext cx="11567160" cy="1274195"/>
              </a:xfrm>
              <a:prstGeom prst="rect">
                <a:avLst/>
              </a:prstGeom>
              <a:blipFill>
                <a:blip r:embed="rId5"/>
                <a:stretch>
                  <a:fillRect l="-316" r="-264" b="-3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89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5756" y="230160"/>
            <a:ext cx="6079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Distributional</a:t>
            </a:r>
            <a:r>
              <a:rPr lang="ru-RU" sz="16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RL (Распределительное обучение с подкреплением)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-326139" y="702392"/>
            <a:ext cx="5017014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Идея </a:t>
            </a: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Distributional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(распределительного) подхода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2"/>
          <a:srcRect l="71596" t="24873" r="8080" b="40044"/>
          <a:stretch/>
        </p:blipFill>
        <p:spPr bwMode="auto">
          <a:xfrm>
            <a:off x="4311427" y="1295389"/>
            <a:ext cx="2716085" cy="25956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-100584" y="3793718"/>
                <a:ext cx="8613648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Вся 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эта информация заложена в распределении награды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𝑅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𝒯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как случайной величины.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584" y="3793718"/>
                <a:ext cx="8613648" cy="387798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/>
          <p:cNvPicPr/>
          <p:nvPr/>
        </p:nvPicPr>
        <p:blipFill rotWithShape="1">
          <a:blip r:embed="rId4"/>
          <a:srcRect l="10997" t="20195" r="64616" b="39833"/>
          <a:stretch/>
        </p:blipFill>
        <p:spPr bwMode="auto">
          <a:xfrm>
            <a:off x="4206240" y="4181516"/>
            <a:ext cx="2926461" cy="2498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7425719" y="5279732"/>
            <a:ext cx="2764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– вероятность выигрыша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64914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76736" t="14668" r="7605" b="29205"/>
          <a:stretch/>
        </p:blipFill>
        <p:spPr bwMode="auto">
          <a:xfrm>
            <a:off x="274320" y="107759"/>
            <a:ext cx="1766951" cy="3229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2130552" y="390245"/>
                <a:ext cx="9820656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Обозначим за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𝜃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веса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таргет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-сети, как обычно. Для очередного перехода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:= 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𝑟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из буфера мы хотим провести оптимизацию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552" y="390245"/>
                <a:ext cx="9820656" cy="683264"/>
              </a:xfrm>
              <a:prstGeom prst="rect">
                <a:avLst/>
              </a:prstGeom>
              <a:blipFill>
                <a:blip r:embed="rId3"/>
                <a:stretch>
                  <a:fillRect l="-372" r="-310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697" y="1073509"/>
            <a:ext cx="4064843" cy="42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041271" y="1500245"/>
                <a:ext cx="9720072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и мы поняли, что это эквивалентно поиску квантилей распределения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,поэтому для оптимизации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 выхода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нейросетки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будем оптимизировать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квантильный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лосс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(по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просто просуммируем — хотим учить все A интересующих нас квантилей):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271" y="1500245"/>
                <a:ext cx="9720072" cy="978729"/>
              </a:xfrm>
              <a:prstGeom prst="rect">
                <a:avLst/>
              </a:prstGeom>
              <a:blipFill>
                <a:blip r:embed="rId5"/>
                <a:stretch>
                  <a:fillRect l="-376" r="-314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082" y="2518349"/>
            <a:ext cx="5208375" cy="81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57607" y="3376935"/>
                <a:ext cx="11603736" cy="1020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Опять же заметим,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x</m:t>
                        </m:r>
                        <m:r>
                          <a:rPr lang="ru-RU" sz="1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∼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[</m:t>
                        </m:r>
                        <m:sSubSup>
                          <m:sSub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𝔅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𝑍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−</m:t>
                                </m:r>
                              </m:sup>
                            </m:sSup>
                          </m:sub>
                        </m:s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](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распадается в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сэмплирование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интегрирование по возможным исходам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выбирает действие жадно.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Мат.ожидание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при данных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есть просто усреднение по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равновероятным исходам, поэтому его мы посчитаем явно. Итого: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7" y="3376935"/>
                <a:ext cx="11603736" cy="1020023"/>
              </a:xfrm>
              <a:prstGeom prst="rect">
                <a:avLst/>
              </a:prstGeom>
              <a:blipFill>
                <a:blip r:embed="rId7"/>
                <a:stretch>
                  <a:fillRect l="-315" r="-263" b="-47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586" y="4476624"/>
            <a:ext cx="6436730" cy="16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1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25653"/>
            <a:ext cx="902512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Алгоритм : </a:t>
            </a: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Quantile Regression DQN</a:t>
            </a: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QR</a:t>
            </a: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DQN</a:t>
            </a: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ru-RU" sz="1600" u="sng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Квантильная</a:t>
            </a: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регрессия)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29" y="688770"/>
            <a:ext cx="7470658" cy="21915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529" y="2880360"/>
            <a:ext cx="7552687" cy="24626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529" y="5343030"/>
            <a:ext cx="7594546" cy="6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9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299323" y="162896"/>
            <a:ext cx="5512022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Implicit Quantile Networks (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Неявные </a:t>
            </a: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квантильные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сети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244149" y="643518"/>
                <a:ext cx="7434072" cy="33750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QR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DQN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мы фиксировали «равномерную сетку» на оси квантилей: говорили, что наше аппроксимирующее распределение есть равномерное на домене из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атомов. Идея: давайте будем уметь в нашей нейросети выдавать произвольные квантили, каким-то образом задавая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𝜏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(0,1)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дополнительно на вход. Тогда наша модель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𝜏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будет неявно (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implicit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задавать, вообще говоря, произвольное распределение на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ℝ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По сути, мы моделируем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квантильную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функцию «целиком»; очень удобно: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𝜏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):=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𝑧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𝜏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𝜃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Поймём, как тогда считать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мат.ожидание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(или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Q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-функцию) в такой модели.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Пусть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функция распределения случайной величины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Тогда, если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𝜏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∼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𝑈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[0,1]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случайная величина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𝜏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имеет то же распределение, что 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49" y="643518"/>
                <a:ext cx="7434072" cy="3375026"/>
              </a:xfrm>
              <a:prstGeom prst="rect">
                <a:avLst/>
              </a:prstGeom>
              <a:blipFill>
                <a:blip r:embed="rId2"/>
                <a:stretch>
                  <a:fillRect l="-410" r="-410" b="-16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638" y="643518"/>
            <a:ext cx="2974937" cy="39665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-1" y="4137144"/>
                <a:ext cx="7922371" cy="1224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Итак, мы можем аппроксимировать жадную стратегию примерно так: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:=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𝑎𝑟𝑔</m:t>
                      </m:r>
                      <m:func>
                        <m:func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i</m:t>
                              </m:r>
                              <m:r>
                                <a:rPr lang="en-US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N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z</m:t>
                              </m:r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s</m:t>
                                  </m:r>
                                  <m:r>
                                    <a:rPr lang="ru-RU" sz="16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a</m:t>
                                  </m:r>
                                  <m:r>
                                    <a:rPr lang="ru-RU" sz="16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6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16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</m:t>
                          </m:r>
                        </m:sub>
                      </m:sSub>
                      <m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ru-RU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U</m:t>
                      </m:r>
                      <m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[0,1]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137144"/>
                <a:ext cx="7922371" cy="1224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244149" y="5362031"/>
                <a:ext cx="11725347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 качестве функции потерь предлагается использовать тот же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квантильный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лосс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что и в QR-DQN, только если в QR-DQN нам были нужны определённые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квантилей, то теперь предлагается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засэмплировать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каких-то квантилей и посчитать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лосс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них. Для подсчёта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лосса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нам было нужно брать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мат.ожидание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для чего в формуле мы пользовались тем, что это распределение в нашей модели равномерно.</a:t>
                </a:r>
                <a:endParaRPr lang="ru-RU" sz="1600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49" y="5362031"/>
                <a:ext cx="11725347" cy="1077218"/>
              </a:xfrm>
              <a:prstGeom prst="rect">
                <a:avLst/>
              </a:prstGeom>
              <a:blipFill>
                <a:blip r:embed="rId5"/>
                <a:stretch>
                  <a:fillRect l="-260" t="-1705" r="-364"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628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146304" y="289395"/>
                <a:ext cx="11768328" cy="220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Теперь же этот интеграл мы заменяем на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МонтеКарло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оценку с произвольным числом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сэмплов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а для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сэмплирования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опять же используем рассмотренную теорему: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𝐿𝑜𝑠𝑠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𝕋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𝜃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):=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i</m:t>
                          </m:r>
                          <m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′′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j</m:t>
                          </m:r>
                          <m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′′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Loss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z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s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a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ru-RU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θ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),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r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ru-RU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γ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z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s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π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s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j</m:t>
                          </m:r>
                        </m:sub>
                      </m:sSub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θ</m:t>
                          </m:r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</m:sup>
                      </m:sSup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))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∼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𝑈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[0,1]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Rainbow DQN (</a:t>
                </a:r>
                <a:r>
                  <a:rPr lang="ru-RU" sz="16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Радуга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" y="289395"/>
                <a:ext cx="11768328" cy="2206758"/>
              </a:xfrm>
              <a:prstGeom prst="rect">
                <a:avLst/>
              </a:prstGeom>
              <a:blipFill>
                <a:blip r:embed="rId2"/>
                <a:stretch>
                  <a:fillRect l="-259" r="-207" b="-1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82296" y="2496153"/>
            <a:ext cx="11494008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 так были рассмотрены весьма разные улучшения DQN, нацеленные на решения очень разных проблем. Хорошо видно, что все эти модификации «ортогональны» и могут включаться выключаться, так сказать, независимо в алгоритм.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Distributional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(Распределительный)-подход, вообще говоря, не решает какую-то проблему внутри DQN, но может рассматриваться как ещё одна модификация базового алгоритма DQN.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Rainbow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DQN совмещает 6 модификаций алгоритма DQN: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• Double DQN (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Двойной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• Dueling DQN (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Дуэль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ные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• Noisy DQN (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Шумные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• Prioritized Experience Replay (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Повтор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приоритетного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опыта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• Multi-step DQN (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Многошаговый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• Distributional RL (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Распределительный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Понятно, что можно использовать любой алгоритм.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17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37692" y="117176"/>
            <a:ext cx="284789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Алгоритм: </a:t>
            </a:r>
            <a:r>
              <a:rPr lang="ru-RU" sz="1600" u="sng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Rainbow</a:t>
            </a:r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DQN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854"/>
            <a:ext cx="6200169" cy="6523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183"/>
            <a:ext cx="6200169" cy="28653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27" y="3243196"/>
            <a:ext cx="6200169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3560" y="230160"/>
            <a:ext cx="10979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Z-функция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73560" y="568714"/>
                <a:ext cx="11521440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Определение: Для данного MDP оценочной функцией в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distributional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форме (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distributional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stateaction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value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function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функция значения действия состояния распределения) для стратегии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называется случайная величина, обусловленная на пару состояние действие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определяющаяся как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reward-to-go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(награда на вынос) для такого старта: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60" y="568714"/>
                <a:ext cx="11521440" cy="978729"/>
              </a:xfrm>
              <a:prstGeom prst="rect">
                <a:avLst/>
              </a:prstGeom>
              <a:blipFill>
                <a:blip r:embed="rId2"/>
                <a:stretch>
                  <a:fillRect l="-265" r="-317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 rotWithShape="1">
          <a:blip r:embed="rId3"/>
          <a:srcRect l="32989" t="39328" r="28992" b="54718"/>
          <a:stretch/>
        </p:blipFill>
        <p:spPr bwMode="auto">
          <a:xfrm>
            <a:off x="3995929" y="1662032"/>
            <a:ext cx="4124642" cy="447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43338" y="2224550"/>
                <a:ext cx="11429824" cy="3075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Введённая так называемая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Z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-функция является для каждой пары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случайной величиной. Во-первых, это скалярная случайная величина, соответственно, она задаётся некоторым распределением на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ℝ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во-вторых, как и для любой случайной величины, существенно, на что она обуславливается. Запись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предполагает, что мы сидим в состоянии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выполнили действие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после чего «бросаем кости» для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сэмплирования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случайной величины; нас, вообще говоря, будет интересовать её функция распределения (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cumulative distribution function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кумулятивная функция распределения,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.):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𝑎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𝑥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):=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≤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𝑥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Поскольку зачастую 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дискретное или вообще вырожденное (принимающее с вероятностью 1 только какое-то одно значение). Таким образом, пространство всевозможных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Z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-функций имеет такой вид: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∈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𝒮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×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𝒜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ℝ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),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пространство скалярных случайных величин.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8" y="2224550"/>
                <a:ext cx="11429824" cy="3075457"/>
              </a:xfrm>
              <a:prstGeom prst="rect">
                <a:avLst/>
              </a:prstGeom>
              <a:blipFill>
                <a:blip r:embed="rId4"/>
                <a:stretch>
                  <a:fillRect l="-267" r="-320" b="-9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343338" y="5535686"/>
            <a:ext cx="8946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Надпись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c.d.f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над равенством здесь и далее означает, что слева и справа стоят случайные величины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28547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41732" y="141411"/>
                <a:ext cx="11667744" cy="3342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Очень важно, что случайные величины справа и слева в подобных равенствах обусловлены на одну и ту же информацию: справа, как и слева, стоит случайная величина, обусловленная на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Случайная величина здесь задана процессом генерации: сначала генерируется случайная траектория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𝒯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при заданных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(это по определению MDP эквивалентно последовательному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сэмплированию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...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затем от этой случайной величины считается детерминированная функция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𝑅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𝒯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Запись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c.d.f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означает,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имеет в точности то же распределение, что и случайная величина, генерируемая процессом, описанном справа.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 определению: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Утверждение: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𝔼</m:t>
                      </m:r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𝑎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Утверждение: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терминальных состояниях для всех действий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есть вырожденная случайная величина, с вероятностью 1 принимающая значение ноль.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2" y="141411"/>
                <a:ext cx="11667744" cy="3342453"/>
              </a:xfrm>
              <a:prstGeom prst="rect">
                <a:avLst/>
              </a:prstGeom>
              <a:blipFill>
                <a:blip r:embed="rId2"/>
                <a:stretch>
                  <a:fillRect l="-261" r="-313" b="-5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76" y="3483864"/>
            <a:ext cx="7763256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342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273003" y="89744"/>
            <a:ext cx="6136039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Distributional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(распределительная)-форма уравнения Беллмана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 rotWithShape="1">
          <a:blip r:embed="rId2"/>
          <a:srcRect l="25579" t="23810" r="22418" b="69599"/>
          <a:stretch/>
        </p:blipFill>
        <p:spPr bwMode="auto">
          <a:xfrm>
            <a:off x="3310128" y="451766"/>
            <a:ext cx="6138799" cy="511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19456" y="963640"/>
                <a:ext cx="11603736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Во-первых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необходимо пояснить, что данное уравнение есть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переформулировка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(другая нотация) используемых определений.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Reward-to-go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(Награда на вынос)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𝑅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𝒯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детерминированная функция от заданной траектории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𝒯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по сути тоже самое, только траектория рассматривается как случайная величина (а параметры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указывают на начальные условия генерации траекторий). И слева, и справа в уравнении стоят случайные величины, зависящие от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 равенство означает, что они имеют одинаковые распределения. Иными словами, слева и справа записаны два процесса генерации одной и той же случайной величины. Мы можем бросить кость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(случайная величина слева), а можем — сначала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потом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затем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выдать исход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𝑟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)+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𝛾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  <m:r>
                      <a:rPr lang="ru-RU" sz="16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(случайная величина справа), и эти две процедуры порождения эквивалентны.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56" y="963640"/>
                <a:ext cx="11603736" cy="2160591"/>
              </a:xfrm>
              <a:prstGeom prst="rect">
                <a:avLst/>
              </a:prstGeom>
              <a:blipFill>
                <a:blip r:embed="rId3"/>
                <a:stretch>
                  <a:fillRect l="-263" r="-210" b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50520" y="3306921"/>
                <a:ext cx="4788408" cy="2751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Пример: Уравнение Беллмана всё ещё связывает «содержимое» Z-функции через неё же саму, раскрывая дерево на один шаг. Эти уравнения теперь затруднительно выписать аналитически, поскольку теперь «компоненты» распределения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есть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перевзвешанные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 вероятности переходов и выборов действий (и подправленные по значению на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дискаунт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(скидка) фактор и смещённые на награду за шаг)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𝑍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всевозможных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" y="3306921"/>
                <a:ext cx="4788408" cy="2751522"/>
              </a:xfrm>
              <a:prstGeom prst="rect">
                <a:avLst/>
              </a:prstGeom>
              <a:blipFill>
                <a:blip r:embed="rId4"/>
                <a:stretch>
                  <a:fillRect l="-764" r="-637" b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812" y="3468306"/>
            <a:ext cx="5891678" cy="22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6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98147" y="190328"/>
            <a:ext cx="6810454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Distributional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Evaluation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(Оценка распределительной политики)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301752" y="624632"/>
                <a:ext cx="11466576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Будем строить аналог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Policy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Evaluation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(оценку политики) для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distributional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(распределенной)-формы оценочной функции. Иными словами, мы хотим чисто теоретический алгоритм, позволяющий для данного MDP и данной стратегии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посчитать распределение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MDP пока считаем полностью известным (распределение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считаем данным). Действуем в полной аналогии с обычными уравнениями: начнём с ввода оператора Беллмана.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данного MDP и стратегии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будем называть оператором Беллмана в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distributional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форме оператор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действующий из пространства Z-функций  в пространство Z-функций, задающий случайную величину для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s,a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 выходе оператора как правую часть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distributional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уравнения Беллмана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624632"/>
                <a:ext cx="11466576" cy="2160591"/>
              </a:xfrm>
              <a:prstGeom prst="rect">
                <a:avLst/>
              </a:prstGeom>
              <a:blipFill>
                <a:blip r:embed="rId2"/>
                <a:stretch>
                  <a:fillRect l="-319" r="-266" b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 rotWithShape="1">
          <a:blip r:embed="rId3"/>
          <a:srcRect l="24383" t="50170" r="21105" b="43877"/>
          <a:stretch/>
        </p:blipFill>
        <p:spPr bwMode="auto">
          <a:xfrm>
            <a:off x="2759932" y="2682750"/>
            <a:ext cx="6458775" cy="495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01752" y="3376154"/>
                <a:ext cx="1137513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По определению, истинное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будет неподвижной точкой такого опера-тора: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ct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𝔅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𝐷</m:t>
                          </m:r>
                        </m:sub>
                      </m:sSub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Нас интересует вопрос о сходимости метода простой итерации. Что это означает? Если на k-ой итерации мы храним большую табличку, где для каждой пары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хранится целиком и в точности всё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 на очередном шаге для всех пар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происходит обновление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3376154"/>
                <a:ext cx="11375136" cy="1569660"/>
              </a:xfrm>
              <a:prstGeom prst="rect">
                <a:avLst/>
              </a:prstGeom>
              <a:blipFill>
                <a:blip r:embed="rId4"/>
                <a:stretch>
                  <a:fillRect l="-322" r="-268" b="-2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/>
          <p:nvPr/>
        </p:nvPicPr>
        <p:blipFill rotWithShape="1">
          <a:blip r:embed="rId5"/>
          <a:srcRect l="24383" t="38691" r="46687" b="55143"/>
          <a:stretch/>
        </p:blipFill>
        <p:spPr bwMode="auto">
          <a:xfrm>
            <a:off x="3877056" y="4847770"/>
            <a:ext cx="3585177" cy="474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55448" y="5619363"/>
                <a:ext cx="11612880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вероятности случайных величин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∼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∼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мы знаем и потому можем полностью посчитать свёртку распределений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всевозможных пар следующих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8" y="5619363"/>
                <a:ext cx="11612880" cy="683264"/>
              </a:xfrm>
              <a:prstGeom prst="rect">
                <a:avLst/>
              </a:prstGeom>
              <a:blipFill>
                <a:blip r:embed="rId6"/>
                <a:stretch>
                  <a:fillRect l="-315" r="-262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43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310896" y="343275"/>
                <a:ext cx="11466576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Пусть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𝒟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метрика в пространстве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Тогда её максимальной формой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maximal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form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будем называть следующую метрику в пространстве Z-функций: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" y="343275"/>
                <a:ext cx="11466576" cy="683264"/>
              </a:xfrm>
              <a:prstGeom prst="rect">
                <a:avLst/>
              </a:prstGeom>
              <a:blipFill>
                <a:blip r:embed="rId2"/>
                <a:stretch>
                  <a:fillRect l="-266" r="-266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/>
          <p:nvPr/>
        </p:nvPicPr>
        <p:blipFill rotWithShape="1">
          <a:blip r:embed="rId3"/>
          <a:srcRect l="33348" t="50170" r="30311" b="43026"/>
          <a:stretch/>
        </p:blipFill>
        <p:spPr bwMode="auto">
          <a:xfrm>
            <a:off x="4352545" y="1026539"/>
            <a:ext cx="3846258" cy="484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46888" y="1511171"/>
                <a:ext cx="11375136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любой метрики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𝒟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пространстве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её максимальная форма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𝒟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ru-RU" sz="1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max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есть метрика в пространстве Z-функций.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Соответственно, вопрос о выборе метрики в пространстве Z-функций сводится к вопросу о метрике в пространстве скалярных случайных величин.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" y="1511171"/>
                <a:ext cx="11375136" cy="1274195"/>
              </a:xfrm>
              <a:prstGeom prst="rect">
                <a:avLst/>
              </a:prstGeom>
              <a:blipFill>
                <a:blip r:embed="rId4"/>
                <a:stretch>
                  <a:fillRect l="-322" r="-268" b="-3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46889" y="2785366"/>
                <a:ext cx="11649456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скалярной случайной величины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функцией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𝑥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):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→[0,1]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квантильной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функцией называется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9" y="2785366"/>
                <a:ext cx="11649456" cy="683264"/>
              </a:xfrm>
              <a:prstGeom prst="rect">
                <a:avLst/>
              </a:prstGeom>
              <a:blipFill>
                <a:blip r:embed="rId5"/>
                <a:stretch>
                  <a:fillRect l="-314" r="-262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/>
          <p:nvPr/>
        </p:nvPicPr>
        <p:blipFill rotWithShape="1">
          <a:blip r:embed="rId6"/>
          <a:srcRect l="24503" t="48895" r="47284" b="44726"/>
          <a:stretch/>
        </p:blipFill>
        <p:spPr bwMode="auto">
          <a:xfrm>
            <a:off x="4123944" y="3252470"/>
            <a:ext cx="3361753" cy="45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10896" y="3703320"/>
                <a:ext cx="11658600" cy="982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Значение этой функции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𝑋</m:t>
                        </m:r>
                      </m:sub>
                      <m:sup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−1</m:t>
                        </m:r>
                      </m:sup>
                    </m:sSub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𝜔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точке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𝜏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(0,1)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будем называть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𝜏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-квантилем 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Определение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 Для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1≤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≤+∞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двух случайных скалярных величин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𝑋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𝑌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функциями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and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соответственно расстоянием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Вассерштайна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Wasserstein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distance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называется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" y="3703320"/>
                <a:ext cx="11658600" cy="982257"/>
              </a:xfrm>
              <a:prstGeom prst="rect">
                <a:avLst/>
              </a:prstGeom>
              <a:blipFill>
                <a:blip r:embed="rId7"/>
                <a:stretch>
                  <a:fillRect l="-261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/>
          <p:nvPr/>
        </p:nvPicPr>
        <p:blipFill rotWithShape="1">
          <a:blip r:embed="rId8"/>
          <a:srcRect l="34543" t="19983" r="28758" b="57055"/>
          <a:stretch/>
        </p:blipFill>
        <p:spPr bwMode="auto">
          <a:xfrm>
            <a:off x="4063110" y="4766703"/>
            <a:ext cx="4468241" cy="1688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926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-299734" y="290912"/>
                <a:ext cx="3994940" cy="362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 — Эквивалентная форма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𝒲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9734" y="290912"/>
                <a:ext cx="3994940" cy="362022"/>
              </a:xfrm>
              <a:prstGeom prst="rect">
                <a:avLst/>
              </a:prstGeom>
              <a:blipFill>
                <a:blip r:embed="rId2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/>
          <p:nvPr/>
        </p:nvPicPr>
        <p:blipFill rotWithShape="1">
          <a:blip r:embed="rId3"/>
          <a:srcRect l="38727" t="22322" r="32943" b="67473"/>
          <a:stretch/>
        </p:blipFill>
        <p:spPr bwMode="auto">
          <a:xfrm>
            <a:off x="4178809" y="652934"/>
            <a:ext cx="3327082" cy="802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56082" y="1117084"/>
            <a:ext cx="9268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Пример: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27" y="1630610"/>
            <a:ext cx="3404725" cy="2168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400098" y="1455638"/>
                <a:ext cx="8650224" cy="3342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Посчитаем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𝒲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между двумя следующими распределениями. Первое распределение (синие на картинке) — честная монетка с исходами 0 и 1. Вторая случайная величина (красная на картинке) принимает значение 0.4 с вероятностью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&lt;0.5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0.8 с вероятностью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1−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Рассуждаем так: давайте «превратим» вторую кучу песка в первую. Посмотрим на песок объёма θ в точке 0.4. Куда его переносить? Наверное, в точку 0, куда его тащить ближе. Перенесли; совершили работы объёмом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0.4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Посмотрим на песок объёма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1−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точке 0.8. Его удобно тащить в точку 1, но там для получения первой конфигурации нужно только 0.5 песка. Поэтому 0.5 песка из точки 0.8 мы можем перевести в точку 1, совершив работу 0.2·0.5, а оставшийся объём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1−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−0.5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придётся переводить в точку 0, совершая работу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0.8(0.5−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Итого расстояние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Вассерштайна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равно: 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𝒲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0.4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𝜃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+ 0.8(0.5−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𝜃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 + 0.1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098" y="1455638"/>
                <a:ext cx="8650224" cy="3342453"/>
              </a:xfrm>
              <a:prstGeom prst="rect">
                <a:avLst/>
              </a:prstGeom>
              <a:blipFill>
                <a:blip r:embed="rId5"/>
                <a:stretch>
                  <a:fillRect l="-423" r="-3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329184" y="4766019"/>
                <a:ext cx="11548872" cy="414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Утверждение: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Максимальная форма метрики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Вассерштайна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ru-RU" sz="1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max</m:t>
                        </m:r>
                      </m:sup>
                    </m:sSubSup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есть метрика в пространстве Z-функций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4" y="4766019"/>
                <a:ext cx="11548872" cy="414088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38912" y="5255093"/>
                <a:ext cx="9006840" cy="414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Теорема: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 метрике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p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ru-RU" sz="16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max</m:t>
                        </m:r>
                      </m:sup>
                    </m:sSubSup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(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оператор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𝔅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является сжимающим.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" y="5255093"/>
                <a:ext cx="9006840" cy="414088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02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28" y="192025"/>
            <a:ext cx="8311896" cy="6272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25123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1242</Words>
  <Application>Microsoft Office PowerPoint</Application>
  <PresentationFormat>Широкоэкранный</PresentationFormat>
  <Paragraphs>135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Тема Office</vt:lpstr>
      <vt:lpstr>Ценностно-ориентированный подход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</dc:creator>
  <cp:lastModifiedBy>ALEKSEY</cp:lastModifiedBy>
  <cp:revision>73</cp:revision>
  <dcterms:created xsi:type="dcterms:W3CDTF">2020-10-06T14:10:24Z</dcterms:created>
  <dcterms:modified xsi:type="dcterms:W3CDTF">2023-10-15T13:18:22Z</dcterms:modified>
</cp:coreProperties>
</file>